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sldIdLst>
    <p:sldId id="256" r:id="rId2"/>
    <p:sldId id="257" r:id="rId3"/>
    <p:sldId id="259" r:id="rId4"/>
    <p:sldId id="260" r:id="rId5"/>
    <p:sldId id="262" r:id="rId6"/>
    <p:sldId id="287" r:id="rId7"/>
    <p:sldId id="291" r:id="rId8"/>
    <p:sldId id="286" r:id="rId9"/>
    <p:sldId id="290"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8"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7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vaince Hines" userId="6c235ab625089ea2" providerId="LiveId" clId="{810709FD-8759-42E1-B826-A6BCC60AB61C}"/>
    <pc:docChg chg="modSld">
      <pc:chgData name="Avaince Hines" userId="6c235ab625089ea2" providerId="LiveId" clId="{810709FD-8759-42E1-B826-A6BCC60AB61C}" dt="2018-10-17T14:41:27.780" v="6" actId="20577"/>
      <pc:docMkLst>
        <pc:docMk/>
      </pc:docMkLst>
      <pc:sldChg chg="modSp">
        <pc:chgData name="Avaince Hines" userId="6c235ab625089ea2" providerId="LiveId" clId="{810709FD-8759-42E1-B826-A6BCC60AB61C}" dt="2018-10-17T14:39:39.349" v="5" actId="20577"/>
        <pc:sldMkLst>
          <pc:docMk/>
          <pc:sldMk cId="1681030860" sldId="260"/>
        </pc:sldMkLst>
        <pc:spChg chg="mod">
          <ac:chgData name="Avaince Hines" userId="6c235ab625089ea2" providerId="LiveId" clId="{810709FD-8759-42E1-B826-A6BCC60AB61C}" dt="2018-10-17T14:39:34.221" v="4" actId="20577"/>
          <ac:spMkLst>
            <pc:docMk/>
            <pc:sldMk cId="1681030860" sldId="260"/>
            <ac:spMk id="7" creationId="{00000000-0000-0000-0000-000000000000}"/>
          </ac:spMkLst>
        </pc:spChg>
        <pc:spChg chg="mod">
          <ac:chgData name="Avaince Hines" userId="6c235ab625089ea2" providerId="LiveId" clId="{810709FD-8759-42E1-B826-A6BCC60AB61C}" dt="2018-10-17T14:39:39.349" v="5" actId="20577"/>
          <ac:spMkLst>
            <pc:docMk/>
            <pc:sldMk cId="1681030860" sldId="260"/>
            <ac:spMk id="8" creationId="{00000000-0000-0000-0000-000000000000}"/>
          </ac:spMkLst>
        </pc:spChg>
      </pc:sldChg>
      <pc:sldChg chg="modSp">
        <pc:chgData name="Avaince Hines" userId="6c235ab625089ea2" providerId="LiveId" clId="{810709FD-8759-42E1-B826-A6BCC60AB61C}" dt="2018-10-17T14:41:27.780" v="6" actId="20577"/>
        <pc:sldMkLst>
          <pc:docMk/>
          <pc:sldMk cId="3626896605" sldId="289"/>
        </pc:sldMkLst>
        <pc:spChg chg="mod">
          <ac:chgData name="Avaince Hines" userId="6c235ab625089ea2" providerId="LiveId" clId="{810709FD-8759-42E1-B826-A6BCC60AB61C}" dt="2018-10-17T14:41:27.780" v="6" actId="20577"/>
          <ac:spMkLst>
            <pc:docMk/>
            <pc:sldMk cId="3626896605" sldId="28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03E2DC-55C2-4639-8C86-F7CDB7286F95}"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394129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3E2DC-55C2-4639-8C86-F7CDB7286F95}"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132218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3E2DC-55C2-4639-8C86-F7CDB7286F95}"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3935187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3E2DC-55C2-4639-8C86-F7CDB7286F95}"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28B2763-A988-4913-B624-8C15CCCA1E92}"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2210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3E2DC-55C2-4639-8C86-F7CDB7286F95}"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186793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403E2DC-55C2-4639-8C86-F7CDB7286F95}"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167262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403E2DC-55C2-4639-8C86-F7CDB7286F95}"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3952872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3E2DC-55C2-4639-8C86-F7CDB7286F95}"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2702837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403E2DC-55C2-4639-8C86-F7CDB7286F95}" type="datetimeFigureOut">
              <a:rPr lang="en-US" smtClean="0"/>
              <a:t>10/17/2018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28B2763-A988-4913-B624-8C15CCCA1E92}" type="slidenum">
              <a:rPr lang="en-US" smtClean="0"/>
              <a:t>‹#›</a:t>
            </a:fld>
            <a:endParaRPr lang="en-US"/>
          </a:p>
        </p:txBody>
      </p:sp>
    </p:spTree>
    <p:extLst>
      <p:ext uri="{BB962C8B-B14F-4D97-AF65-F5344CB8AC3E}">
        <p14:creationId xmlns:p14="http://schemas.microsoft.com/office/powerpoint/2010/main" val="420325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03E2DC-55C2-4639-8C86-F7CDB7286F95}"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306101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3E2DC-55C2-4639-8C86-F7CDB7286F95}"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250400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03E2DC-55C2-4639-8C86-F7CDB7286F95}"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189914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03E2DC-55C2-4639-8C86-F7CDB7286F95}"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56368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03E2DC-55C2-4639-8C86-F7CDB7286F95}"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131429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403E2DC-55C2-4639-8C86-F7CDB7286F95}" type="datetimeFigureOut">
              <a:rPr lang="en-US" smtClean="0"/>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390567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3E2DC-55C2-4639-8C86-F7CDB7286F95}"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133318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3E2DC-55C2-4639-8C86-F7CDB7286F95}"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B2763-A988-4913-B624-8C15CCCA1E92}" type="slidenum">
              <a:rPr lang="en-US" smtClean="0"/>
              <a:t>‹#›</a:t>
            </a:fld>
            <a:endParaRPr lang="en-US"/>
          </a:p>
        </p:txBody>
      </p:sp>
    </p:spTree>
    <p:extLst>
      <p:ext uri="{BB962C8B-B14F-4D97-AF65-F5344CB8AC3E}">
        <p14:creationId xmlns:p14="http://schemas.microsoft.com/office/powerpoint/2010/main" val="321233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403E2DC-55C2-4639-8C86-F7CDB7286F95}" type="datetimeFigureOut">
              <a:rPr lang="en-US" smtClean="0"/>
              <a:t>10/17/2018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28B2763-A988-4913-B624-8C15CCCA1E92}" type="slidenum">
              <a:rPr lang="en-US" smtClean="0"/>
              <a:t>‹#›</a:t>
            </a:fld>
            <a:endParaRPr lang="en-US"/>
          </a:p>
        </p:txBody>
      </p:sp>
    </p:spTree>
    <p:extLst>
      <p:ext uri="{BB962C8B-B14F-4D97-AF65-F5344CB8AC3E}">
        <p14:creationId xmlns:p14="http://schemas.microsoft.com/office/powerpoint/2010/main" val="639377315"/>
      </p:ext>
    </p:extLst>
  </p:cSld>
  <p:clrMap bg1="dk1" tx1="lt1" bg2="dk2"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quizlet.com/2697046/alphab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814" y="2440392"/>
            <a:ext cx="8825658" cy="2198802"/>
          </a:xfrm>
        </p:spPr>
        <p:txBody>
          <a:bodyPr>
            <a:normAutofit fontScale="90000"/>
          </a:bodyPr>
          <a:lstStyle/>
          <a:p>
            <a:pPr algn="ctr"/>
            <a:br>
              <a:rPr lang="en-US" dirty="0"/>
            </a:br>
            <a:br>
              <a:rPr lang="en-US" dirty="0"/>
            </a:br>
            <a:r>
              <a:rPr lang="en-US" dirty="0"/>
              <a:t>Learning the Alphabet   EDU250-Pod 3 Online Fall/2018</a:t>
            </a:r>
            <a:br>
              <a:rPr lang="en-US" dirty="0"/>
            </a:br>
            <a:endParaRPr lang="en-US" dirty="0"/>
          </a:p>
        </p:txBody>
      </p:sp>
      <p:sp>
        <p:nvSpPr>
          <p:cNvPr id="3" name="Subtitle 2"/>
          <p:cNvSpPr>
            <a:spLocks noGrp="1"/>
          </p:cNvSpPr>
          <p:nvPr>
            <p:ph type="subTitle" idx="1"/>
          </p:nvPr>
        </p:nvSpPr>
        <p:spPr>
          <a:xfrm>
            <a:off x="1291688" y="3931346"/>
            <a:ext cx="8825658" cy="861420"/>
          </a:xfrm>
        </p:spPr>
        <p:txBody>
          <a:bodyPr>
            <a:normAutofit/>
          </a:bodyPr>
          <a:lstStyle/>
          <a:p>
            <a:pPr algn="ctr"/>
            <a:r>
              <a:rPr lang="en-US" sz="2400" dirty="0" err="1"/>
              <a:t>Aviance</a:t>
            </a:r>
            <a:r>
              <a:rPr lang="en-US" sz="2400" dirty="0"/>
              <a:t> Hines, Marie Molin, Ella Mitchell</a:t>
            </a:r>
          </a:p>
        </p:txBody>
      </p:sp>
    </p:spTree>
    <p:extLst>
      <p:ext uri="{BB962C8B-B14F-4D97-AF65-F5344CB8AC3E}">
        <p14:creationId xmlns:p14="http://schemas.microsoft.com/office/powerpoint/2010/main" val="139046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a:bodyPr>
          <a:lstStyle/>
          <a:p>
            <a:pPr algn="ctr"/>
            <a:r>
              <a:rPr lang="en-US" sz="15000" dirty="0">
                <a:solidFill>
                  <a:srgbClr val="FF0000"/>
                </a:solidFill>
              </a:rPr>
              <a:t>m</a:t>
            </a:r>
            <a:r>
              <a:rPr lang="en-US" sz="15000" dirty="0"/>
              <a:t>op</a:t>
            </a:r>
          </a:p>
        </p:txBody>
      </p:sp>
      <p:pic>
        <p:nvPicPr>
          <p:cNvPr id="5" name="Recorded Sound">
            <a:hlinkClick r:id="" action="ppaction://media"/>
            <a:extLst>
              <a:ext uri="{FF2B5EF4-FFF2-40B4-BE49-F238E27FC236}">
                <a16:creationId xmlns:a16="http://schemas.microsoft.com/office/drawing/2014/main" id="{1F840167-52F8-4C17-A462-B7956DA1460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63817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r>
              <a:rPr lang="en-US" sz="15000" dirty="0">
                <a:solidFill>
                  <a:srgbClr val="FF0000"/>
                </a:solidFill>
              </a:rPr>
              <a:t>c</a:t>
            </a:r>
            <a:r>
              <a:rPr lang="en-US" sz="15000" dirty="0"/>
              <a:t>an</a:t>
            </a:r>
          </a:p>
          <a:p>
            <a:pPr algn="ctr"/>
            <a:endParaRPr lang="en-US" dirty="0"/>
          </a:p>
        </p:txBody>
      </p:sp>
      <p:pic>
        <p:nvPicPr>
          <p:cNvPr id="4" name="Recorded Sound">
            <a:hlinkClick r:id="" action="ppaction://media"/>
            <a:extLst>
              <a:ext uri="{FF2B5EF4-FFF2-40B4-BE49-F238E27FC236}">
                <a16:creationId xmlns:a16="http://schemas.microsoft.com/office/drawing/2014/main" id="{EE434204-9B16-41BD-B830-2848FE77002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901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15000" dirty="0">
                <a:solidFill>
                  <a:srgbClr val="FF0000"/>
                </a:solidFill>
              </a:rPr>
              <a:t>c</a:t>
            </a:r>
            <a:r>
              <a:rPr lang="en-US" sz="15000" dirty="0"/>
              <a:t>ar</a:t>
            </a:r>
          </a:p>
          <a:p>
            <a:endParaRPr lang="en-US" dirty="0"/>
          </a:p>
        </p:txBody>
      </p:sp>
      <p:pic>
        <p:nvPicPr>
          <p:cNvPr id="4" name="Recorded Sound">
            <a:hlinkClick r:id="" action="ppaction://media"/>
            <a:extLst>
              <a:ext uri="{FF2B5EF4-FFF2-40B4-BE49-F238E27FC236}">
                <a16:creationId xmlns:a16="http://schemas.microsoft.com/office/drawing/2014/main" id="{61939D78-05F6-44FB-BB0F-089694E335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81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15000" dirty="0">
                <a:solidFill>
                  <a:srgbClr val="FF0000"/>
                </a:solidFill>
              </a:rPr>
              <a:t>c</a:t>
            </a:r>
            <a:r>
              <a:rPr lang="en-US" sz="15000" dirty="0"/>
              <a:t>at</a:t>
            </a:r>
          </a:p>
          <a:p>
            <a:endParaRPr lang="en-US" dirty="0"/>
          </a:p>
        </p:txBody>
      </p:sp>
    </p:spTree>
    <p:extLst>
      <p:ext uri="{BB962C8B-B14F-4D97-AF65-F5344CB8AC3E}">
        <p14:creationId xmlns:p14="http://schemas.microsoft.com/office/powerpoint/2010/main" val="324304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15000" dirty="0">
                <a:solidFill>
                  <a:srgbClr val="FF0000"/>
                </a:solidFill>
              </a:rPr>
              <a:t>c</a:t>
            </a:r>
            <a:r>
              <a:rPr lang="en-US" sz="15000" dirty="0"/>
              <a:t>ow</a:t>
            </a:r>
          </a:p>
          <a:p>
            <a:endParaRPr lang="en-US" dirty="0"/>
          </a:p>
        </p:txBody>
      </p:sp>
    </p:spTree>
    <p:extLst>
      <p:ext uri="{BB962C8B-B14F-4D97-AF65-F5344CB8AC3E}">
        <p14:creationId xmlns:p14="http://schemas.microsoft.com/office/powerpoint/2010/main" val="3829875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15000" dirty="0">
                <a:solidFill>
                  <a:srgbClr val="FF0000"/>
                </a:solidFill>
              </a:rPr>
              <a:t>t</a:t>
            </a:r>
            <a:r>
              <a:rPr lang="en-US" sz="15000" dirty="0"/>
              <a:t>ub</a:t>
            </a:r>
          </a:p>
          <a:p>
            <a:endParaRPr lang="en-US" dirty="0"/>
          </a:p>
        </p:txBody>
      </p:sp>
    </p:spTree>
    <p:extLst>
      <p:ext uri="{BB962C8B-B14F-4D97-AF65-F5344CB8AC3E}">
        <p14:creationId xmlns:p14="http://schemas.microsoft.com/office/powerpoint/2010/main" val="241713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15000" dirty="0">
                <a:solidFill>
                  <a:srgbClr val="FF0000"/>
                </a:solidFill>
              </a:rPr>
              <a:t>t</a:t>
            </a:r>
            <a:r>
              <a:rPr lang="en-US" sz="15000" dirty="0"/>
              <a:t>op</a:t>
            </a:r>
          </a:p>
          <a:p>
            <a:endParaRPr lang="en-US" dirty="0"/>
          </a:p>
        </p:txBody>
      </p:sp>
    </p:spTree>
    <p:extLst>
      <p:ext uri="{BB962C8B-B14F-4D97-AF65-F5344CB8AC3E}">
        <p14:creationId xmlns:p14="http://schemas.microsoft.com/office/powerpoint/2010/main" val="415589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15000" dirty="0">
                <a:solidFill>
                  <a:srgbClr val="FF0000"/>
                </a:solidFill>
              </a:rPr>
              <a:t>t</a:t>
            </a:r>
            <a:r>
              <a:rPr lang="en-US" sz="15000" dirty="0"/>
              <a:t>ent</a:t>
            </a:r>
          </a:p>
          <a:p>
            <a:endParaRPr lang="en-US" dirty="0"/>
          </a:p>
        </p:txBody>
      </p:sp>
    </p:spTree>
    <p:extLst>
      <p:ext uri="{BB962C8B-B14F-4D97-AF65-F5344CB8AC3E}">
        <p14:creationId xmlns:p14="http://schemas.microsoft.com/office/powerpoint/2010/main" val="270484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15000" dirty="0">
                <a:solidFill>
                  <a:srgbClr val="FF0000"/>
                </a:solidFill>
              </a:rPr>
              <a:t>t</a:t>
            </a:r>
            <a:r>
              <a:rPr lang="en-US" sz="15000" dirty="0"/>
              <a:t>oad</a:t>
            </a:r>
          </a:p>
          <a:p>
            <a:endParaRPr lang="en-US" dirty="0"/>
          </a:p>
        </p:txBody>
      </p:sp>
    </p:spTree>
    <p:extLst>
      <p:ext uri="{BB962C8B-B14F-4D97-AF65-F5344CB8AC3E}">
        <p14:creationId xmlns:p14="http://schemas.microsoft.com/office/powerpoint/2010/main" val="1743515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15000" dirty="0">
                <a:solidFill>
                  <a:srgbClr val="FF0000"/>
                </a:solidFill>
              </a:rPr>
              <a:t>p</a:t>
            </a:r>
            <a:r>
              <a:rPr lang="en-US" sz="15000" dirty="0"/>
              <a:t>ot</a:t>
            </a:r>
          </a:p>
          <a:p>
            <a:pPr algn="ctr"/>
            <a:endParaRPr lang="en-US" dirty="0"/>
          </a:p>
        </p:txBody>
      </p:sp>
    </p:spTree>
    <p:extLst>
      <p:ext uri="{BB962C8B-B14F-4D97-AF65-F5344CB8AC3E}">
        <p14:creationId xmlns:p14="http://schemas.microsoft.com/office/powerpoint/2010/main" val="206139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Student Learning Objective</a:t>
            </a:r>
          </a:p>
        </p:txBody>
      </p:sp>
      <p:sp>
        <p:nvSpPr>
          <p:cNvPr id="3" name="Content Placeholder 2"/>
          <p:cNvSpPr>
            <a:spLocks noGrp="1"/>
          </p:cNvSpPr>
          <p:nvPr>
            <p:ph idx="1"/>
          </p:nvPr>
        </p:nvSpPr>
        <p:spPr/>
        <p:txBody>
          <a:bodyPr/>
          <a:lstStyle/>
          <a:p>
            <a:pPr marL="0" indent="0">
              <a:lnSpc>
                <a:spcPct val="100000"/>
              </a:lnSpc>
              <a:spcBef>
                <a:spcPts val="0"/>
              </a:spcBef>
              <a:buNone/>
            </a:pPr>
            <a:r>
              <a:rPr lang="en-US" sz="3200" dirty="0"/>
              <a:t>At the conclusion of this activity, the learner </a:t>
            </a:r>
          </a:p>
          <a:p>
            <a:pPr marL="0" indent="0">
              <a:lnSpc>
                <a:spcPct val="100000"/>
              </a:lnSpc>
              <a:spcBef>
                <a:spcPts val="0"/>
              </a:spcBef>
              <a:buNone/>
            </a:pPr>
            <a:r>
              <a:rPr lang="en-US" sz="3200" dirty="0"/>
              <a:t>shall be able to match the term with the concept.</a:t>
            </a:r>
          </a:p>
        </p:txBody>
      </p:sp>
    </p:spTree>
    <p:extLst>
      <p:ext uri="{BB962C8B-B14F-4D97-AF65-F5344CB8AC3E}">
        <p14:creationId xmlns:p14="http://schemas.microsoft.com/office/powerpoint/2010/main" val="2236431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15000" dirty="0">
                <a:solidFill>
                  <a:srgbClr val="FF0000"/>
                </a:solidFill>
              </a:rPr>
              <a:t>p</a:t>
            </a:r>
            <a:r>
              <a:rPr lang="en-US" sz="15000" dirty="0"/>
              <a:t>ig</a:t>
            </a:r>
          </a:p>
          <a:p>
            <a:endParaRPr lang="en-US" dirty="0"/>
          </a:p>
        </p:txBody>
      </p:sp>
    </p:spTree>
    <p:extLst>
      <p:ext uri="{BB962C8B-B14F-4D97-AF65-F5344CB8AC3E}">
        <p14:creationId xmlns:p14="http://schemas.microsoft.com/office/powerpoint/2010/main" val="116586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15000" dirty="0">
                <a:solidFill>
                  <a:srgbClr val="FF0000"/>
                </a:solidFill>
              </a:rPr>
              <a:t>p</a:t>
            </a:r>
            <a:r>
              <a:rPr lang="en-US" sz="15000" dirty="0"/>
              <a:t>ants</a:t>
            </a:r>
          </a:p>
          <a:p>
            <a:endParaRPr lang="en-US" dirty="0"/>
          </a:p>
        </p:txBody>
      </p:sp>
    </p:spTree>
    <p:extLst>
      <p:ext uri="{BB962C8B-B14F-4D97-AF65-F5344CB8AC3E}">
        <p14:creationId xmlns:p14="http://schemas.microsoft.com/office/powerpoint/2010/main" val="1789526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15000" dirty="0">
                <a:solidFill>
                  <a:srgbClr val="FF0000"/>
                </a:solidFill>
              </a:rPr>
              <a:t>p</a:t>
            </a:r>
            <a:r>
              <a:rPr lang="en-US" sz="15000" dirty="0"/>
              <a:t>en</a:t>
            </a:r>
          </a:p>
          <a:p>
            <a:endParaRPr lang="en-US" dirty="0"/>
          </a:p>
        </p:txBody>
      </p:sp>
    </p:spTree>
    <p:extLst>
      <p:ext uri="{BB962C8B-B14F-4D97-AF65-F5344CB8AC3E}">
        <p14:creationId xmlns:p14="http://schemas.microsoft.com/office/powerpoint/2010/main" val="770680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15000" dirty="0">
                <a:solidFill>
                  <a:srgbClr val="FF0000"/>
                </a:solidFill>
              </a:rPr>
              <a:t>b</a:t>
            </a:r>
            <a:r>
              <a:rPr lang="en-US" sz="15000" dirty="0"/>
              <a:t>at</a:t>
            </a:r>
          </a:p>
          <a:p>
            <a:endParaRPr lang="en-US" dirty="0"/>
          </a:p>
        </p:txBody>
      </p:sp>
    </p:spTree>
    <p:extLst>
      <p:ext uri="{BB962C8B-B14F-4D97-AF65-F5344CB8AC3E}">
        <p14:creationId xmlns:p14="http://schemas.microsoft.com/office/powerpoint/2010/main" val="3146265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ctr">
              <a:buClr>
                <a:srgbClr val="B31166"/>
              </a:buClr>
            </a:pPr>
            <a:r>
              <a:rPr lang="en-US" sz="15000" dirty="0">
                <a:solidFill>
                  <a:srgbClr val="FF0000"/>
                </a:solidFill>
              </a:rPr>
              <a:t>b</a:t>
            </a:r>
            <a:r>
              <a:rPr lang="en-US" sz="15000" dirty="0"/>
              <a:t>all</a:t>
            </a:r>
          </a:p>
          <a:p>
            <a:endParaRPr lang="en-US" dirty="0"/>
          </a:p>
        </p:txBody>
      </p:sp>
    </p:spTree>
    <p:extLst>
      <p:ext uri="{BB962C8B-B14F-4D97-AF65-F5344CB8AC3E}">
        <p14:creationId xmlns:p14="http://schemas.microsoft.com/office/powerpoint/2010/main" val="3703480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ctr">
              <a:buClr>
                <a:srgbClr val="B31166"/>
              </a:buClr>
            </a:pPr>
            <a:r>
              <a:rPr lang="en-US" sz="15000" dirty="0">
                <a:solidFill>
                  <a:srgbClr val="FF0000"/>
                </a:solidFill>
              </a:rPr>
              <a:t>b</a:t>
            </a:r>
            <a:r>
              <a:rPr lang="en-US" sz="15000" dirty="0"/>
              <a:t>ug</a:t>
            </a:r>
          </a:p>
          <a:p>
            <a:endParaRPr lang="en-US" dirty="0"/>
          </a:p>
        </p:txBody>
      </p:sp>
    </p:spTree>
    <p:extLst>
      <p:ext uri="{BB962C8B-B14F-4D97-AF65-F5344CB8AC3E}">
        <p14:creationId xmlns:p14="http://schemas.microsoft.com/office/powerpoint/2010/main" val="2212026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ctr">
              <a:buClr>
                <a:srgbClr val="B31166"/>
              </a:buClr>
            </a:pPr>
            <a:r>
              <a:rPr lang="en-US" sz="15000" dirty="0">
                <a:solidFill>
                  <a:srgbClr val="FF0000"/>
                </a:solidFill>
              </a:rPr>
              <a:t>m</a:t>
            </a:r>
            <a:r>
              <a:rPr lang="en-US" sz="15000" dirty="0"/>
              <a:t>onkey</a:t>
            </a:r>
          </a:p>
          <a:p>
            <a:endParaRPr lang="en-US" dirty="0"/>
          </a:p>
        </p:txBody>
      </p:sp>
    </p:spTree>
    <p:extLst>
      <p:ext uri="{BB962C8B-B14F-4D97-AF65-F5344CB8AC3E}">
        <p14:creationId xmlns:p14="http://schemas.microsoft.com/office/powerpoint/2010/main" val="1599705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r>
              <a:rPr lang="en-US" sz="15000" dirty="0">
                <a:solidFill>
                  <a:srgbClr val="FF0000"/>
                </a:solidFill>
              </a:rPr>
              <a:t>m</a:t>
            </a:r>
            <a:r>
              <a:rPr lang="en-US" sz="15000" dirty="0"/>
              <a:t>at</a:t>
            </a:r>
          </a:p>
          <a:p>
            <a:endParaRPr lang="en-US" dirty="0"/>
          </a:p>
        </p:txBody>
      </p:sp>
    </p:spTree>
    <p:extLst>
      <p:ext uri="{BB962C8B-B14F-4D97-AF65-F5344CB8AC3E}">
        <p14:creationId xmlns:p14="http://schemas.microsoft.com/office/powerpoint/2010/main" val="1238814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ctr">
              <a:buClr>
                <a:srgbClr val="B31166"/>
              </a:buClr>
            </a:pPr>
            <a:r>
              <a:rPr lang="en-US" sz="15000" dirty="0">
                <a:solidFill>
                  <a:srgbClr val="FF0000"/>
                </a:solidFill>
              </a:rPr>
              <a:t>m</a:t>
            </a:r>
            <a:r>
              <a:rPr lang="en-US" sz="15000" dirty="0"/>
              <a:t>om</a:t>
            </a:r>
          </a:p>
          <a:p>
            <a:endParaRPr lang="en-US" dirty="0"/>
          </a:p>
        </p:txBody>
      </p:sp>
    </p:spTree>
    <p:extLst>
      <p:ext uri="{BB962C8B-B14F-4D97-AF65-F5344CB8AC3E}">
        <p14:creationId xmlns:p14="http://schemas.microsoft.com/office/powerpoint/2010/main" val="1282869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r>
              <a:rPr lang="en-US" sz="15000" dirty="0">
                <a:solidFill>
                  <a:srgbClr val="FF0000"/>
                </a:solidFill>
              </a:rPr>
              <a:t>b</a:t>
            </a:r>
            <a:r>
              <a:rPr lang="en-US" sz="15000" dirty="0"/>
              <a:t>ed</a:t>
            </a:r>
          </a:p>
          <a:p>
            <a:endParaRPr lang="en-US" dirty="0"/>
          </a:p>
        </p:txBody>
      </p:sp>
    </p:spTree>
    <p:extLst>
      <p:ext uri="{BB962C8B-B14F-4D97-AF65-F5344CB8AC3E}">
        <p14:creationId xmlns:p14="http://schemas.microsoft.com/office/powerpoint/2010/main" val="91324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Assessment</a:t>
            </a:r>
          </a:p>
        </p:txBody>
      </p:sp>
      <p:sp>
        <p:nvSpPr>
          <p:cNvPr id="3" name="Content Placeholder 2"/>
          <p:cNvSpPr>
            <a:spLocks noGrp="1"/>
          </p:cNvSpPr>
          <p:nvPr>
            <p:ph idx="1"/>
          </p:nvPr>
        </p:nvSpPr>
        <p:spPr>
          <a:xfrm>
            <a:off x="1090708" y="2654776"/>
            <a:ext cx="8825659" cy="3416300"/>
          </a:xfrm>
        </p:spPr>
        <p:txBody>
          <a:bodyPr>
            <a:normAutofit/>
          </a:bodyPr>
          <a:lstStyle/>
          <a:p>
            <a:pPr marL="0" indent="0">
              <a:lnSpc>
                <a:spcPct val="100000"/>
              </a:lnSpc>
              <a:spcBef>
                <a:spcPts val="0"/>
              </a:spcBef>
              <a:buNone/>
            </a:pPr>
            <a:r>
              <a:rPr lang="en-US" sz="3200" dirty="0"/>
              <a:t>At the conclusion of this activity, the learner </a:t>
            </a:r>
          </a:p>
          <a:p>
            <a:pPr marL="0" indent="0">
              <a:lnSpc>
                <a:spcPct val="100000"/>
              </a:lnSpc>
              <a:spcBef>
                <a:spcPts val="0"/>
              </a:spcBef>
              <a:buNone/>
            </a:pPr>
            <a:r>
              <a:rPr lang="en-US" sz="3200" dirty="0"/>
              <a:t>shall be able to match the term with the concept.</a:t>
            </a:r>
          </a:p>
          <a:p>
            <a:endParaRPr lang="en-US" sz="3200" dirty="0"/>
          </a:p>
        </p:txBody>
      </p:sp>
    </p:spTree>
    <p:extLst>
      <p:ext uri="{BB962C8B-B14F-4D97-AF65-F5344CB8AC3E}">
        <p14:creationId xmlns:p14="http://schemas.microsoft.com/office/powerpoint/2010/main" val="1257059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ctr">
              <a:buClr>
                <a:srgbClr val="B31166"/>
              </a:buClr>
            </a:pPr>
            <a:r>
              <a:rPr lang="en-US" sz="15000" dirty="0">
                <a:solidFill>
                  <a:srgbClr val="FF0000"/>
                </a:solidFill>
              </a:rPr>
              <a:t>m</a:t>
            </a:r>
            <a:r>
              <a:rPr lang="en-US" sz="15000" dirty="0"/>
              <a:t>itt</a:t>
            </a:r>
          </a:p>
          <a:p>
            <a:endParaRPr lang="en-US" dirty="0"/>
          </a:p>
        </p:txBody>
      </p:sp>
    </p:spTree>
    <p:extLst>
      <p:ext uri="{BB962C8B-B14F-4D97-AF65-F5344CB8AC3E}">
        <p14:creationId xmlns:p14="http://schemas.microsoft.com/office/powerpoint/2010/main" val="1430642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POD 3 </a:t>
            </a:r>
            <a:r>
              <a:rPr lang="en-US" dirty="0" err="1"/>
              <a:t>ZoomSession</a:t>
            </a:r>
            <a:r>
              <a:rPr lang="en-US" dirty="0"/>
              <a:t>-Bingo</a:t>
            </a:r>
          </a:p>
        </p:txBody>
      </p:sp>
      <p:sp>
        <p:nvSpPr>
          <p:cNvPr id="3" name="Content Placeholder 2"/>
          <p:cNvSpPr>
            <a:spLocks noGrp="1"/>
          </p:cNvSpPr>
          <p:nvPr>
            <p:ph idx="1"/>
          </p:nvPr>
        </p:nvSpPr>
        <p:spPr/>
        <p:txBody>
          <a:bodyPr/>
          <a:lstStyle/>
          <a:p>
            <a:r>
              <a:rPr lang="en-US" dirty="0"/>
              <a:t>https://youtu.be/k8JYD72Ewbw</a:t>
            </a:r>
          </a:p>
        </p:txBody>
      </p:sp>
    </p:spTree>
    <p:extLst>
      <p:ext uri="{BB962C8B-B14F-4D97-AF65-F5344CB8AC3E}">
        <p14:creationId xmlns:p14="http://schemas.microsoft.com/office/powerpoint/2010/main" val="1298714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Credits</a:t>
            </a:r>
          </a:p>
        </p:txBody>
      </p:sp>
      <p:sp>
        <p:nvSpPr>
          <p:cNvPr id="3" name="Content Placeholder 2"/>
          <p:cNvSpPr>
            <a:spLocks noGrp="1"/>
          </p:cNvSpPr>
          <p:nvPr>
            <p:ph idx="1"/>
          </p:nvPr>
        </p:nvSpPr>
        <p:spPr/>
        <p:txBody>
          <a:bodyPr/>
          <a:lstStyle/>
          <a:p>
            <a:r>
              <a:rPr lang="en-US" dirty="0"/>
              <a:t>Alphabet. (</a:t>
            </a:r>
            <a:r>
              <a:rPr lang="en-US" dirty="0" err="1"/>
              <a:t>n.d.</a:t>
            </a:r>
            <a:r>
              <a:rPr lang="en-US" dirty="0"/>
              <a:t>). Retrieved from </a:t>
            </a:r>
            <a:r>
              <a:rPr lang="en-US" dirty="0">
                <a:solidFill>
                  <a:schemeClr val="tx1"/>
                </a:solidFill>
                <a:hlinkClick r:id="rId2"/>
              </a:rPr>
              <a:t>https://quizlet.com/2697046</a:t>
            </a:r>
            <a:r>
              <a:rPr lang="en-US">
                <a:solidFill>
                  <a:schemeClr val="tx1"/>
                </a:solidFill>
                <a:hlinkClick r:id="rId2"/>
              </a:rPr>
              <a:t>/alphabet-</a:t>
            </a:r>
            <a:r>
              <a:rPr lang="en-US">
                <a:solidFill>
                  <a:schemeClr val="tx1"/>
                </a:solidFill>
              </a:rPr>
              <a:t>flash-cards</a:t>
            </a:r>
            <a:r>
              <a:rPr lang="en-US" dirty="0">
                <a:solidFill>
                  <a:schemeClr val="tx1"/>
                </a:solidFill>
              </a:rPr>
              <a:t>/</a:t>
            </a:r>
          </a:p>
          <a:p>
            <a:r>
              <a:rPr lang="en-US" dirty="0"/>
              <a:t>Bingo Cards. (</a:t>
            </a:r>
            <a:r>
              <a:rPr lang="en-US" dirty="0" err="1"/>
              <a:t>n.d.</a:t>
            </a:r>
            <a:r>
              <a:rPr lang="en-US" dirty="0"/>
              <a:t>). Retrieved October 14, 2018, from 			  	https://bingobaker.com/?bingo_id=1758222</a:t>
            </a:r>
          </a:p>
          <a:p>
            <a:endParaRPr lang="en-US" dirty="0"/>
          </a:p>
        </p:txBody>
      </p:sp>
    </p:spTree>
    <p:extLst>
      <p:ext uri="{BB962C8B-B14F-4D97-AF65-F5344CB8AC3E}">
        <p14:creationId xmlns:p14="http://schemas.microsoft.com/office/powerpoint/2010/main" val="362689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Extension</a:t>
            </a:r>
          </a:p>
        </p:txBody>
      </p:sp>
      <p:sp>
        <p:nvSpPr>
          <p:cNvPr id="3" name="Text Placeholder 2"/>
          <p:cNvSpPr>
            <a:spLocks noGrp="1"/>
          </p:cNvSpPr>
          <p:nvPr>
            <p:ph type="body" idx="1"/>
          </p:nvPr>
        </p:nvSpPr>
        <p:spPr/>
        <p:txBody>
          <a:bodyPr/>
          <a:lstStyle/>
          <a:p>
            <a:r>
              <a:rPr lang="en-US" dirty="0">
                <a:solidFill>
                  <a:schemeClr val="accent5">
                    <a:lumMod val="60000"/>
                    <a:lumOff val="40000"/>
                  </a:schemeClr>
                </a:solidFill>
              </a:rPr>
              <a:t>Computer Center</a:t>
            </a:r>
          </a:p>
        </p:txBody>
      </p:sp>
      <p:sp>
        <p:nvSpPr>
          <p:cNvPr id="7" name="Text Placeholder 6"/>
          <p:cNvSpPr>
            <a:spLocks noGrp="1"/>
          </p:cNvSpPr>
          <p:nvPr>
            <p:ph type="body" sz="half" idx="15"/>
          </p:nvPr>
        </p:nvSpPr>
        <p:spPr/>
        <p:txBody>
          <a:bodyPr/>
          <a:lstStyle/>
          <a:p>
            <a:r>
              <a:rPr lang="en-US" sz="2000" dirty="0"/>
              <a:t>The children will be able to use the computer to practice letter sounds own their on.</a:t>
            </a:r>
          </a:p>
          <a:p>
            <a:endParaRPr lang="en-US" dirty="0"/>
          </a:p>
        </p:txBody>
      </p:sp>
      <p:sp>
        <p:nvSpPr>
          <p:cNvPr id="5" name="Text Placeholder 4"/>
          <p:cNvSpPr>
            <a:spLocks noGrp="1"/>
          </p:cNvSpPr>
          <p:nvPr>
            <p:ph type="body" sz="quarter" idx="3"/>
          </p:nvPr>
        </p:nvSpPr>
        <p:spPr/>
        <p:txBody>
          <a:bodyPr/>
          <a:lstStyle/>
          <a:p>
            <a:r>
              <a:rPr lang="en-US" dirty="0">
                <a:solidFill>
                  <a:schemeClr val="accent5">
                    <a:lumMod val="60000"/>
                    <a:lumOff val="40000"/>
                  </a:schemeClr>
                </a:solidFill>
              </a:rPr>
              <a:t>Adding to the Call List</a:t>
            </a:r>
          </a:p>
        </p:txBody>
      </p:sp>
      <p:sp>
        <p:nvSpPr>
          <p:cNvPr id="8" name="Text Placeholder 7"/>
          <p:cNvSpPr>
            <a:spLocks noGrp="1"/>
          </p:cNvSpPr>
          <p:nvPr>
            <p:ph type="body" sz="half" idx="16"/>
          </p:nvPr>
        </p:nvSpPr>
        <p:spPr/>
        <p:txBody>
          <a:bodyPr>
            <a:normAutofit/>
          </a:bodyPr>
          <a:lstStyle/>
          <a:p>
            <a:r>
              <a:rPr lang="en-US" sz="2000" dirty="0"/>
              <a:t>Students can add words to call list test them to see if they have actually learned. </a:t>
            </a:r>
          </a:p>
        </p:txBody>
      </p:sp>
      <p:sp>
        <p:nvSpPr>
          <p:cNvPr id="4" name="Content Placeholder 3"/>
          <p:cNvSpPr>
            <a:spLocks noGrp="1"/>
          </p:cNvSpPr>
          <p:nvPr>
            <p:ph type="body" sz="quarter" idx="13"/>
          </p:nvPr>
        </p:nvSpPr>
        <p:spPr/>
        <p:txBody>
          <a:bodyPr/>
          <a:lstStyle/>
          <a:p>
            <a:r>
              <a:rPr lang="en-US" dirty="0">
                <a:solidFill>
                  <a:schemeClr val="accent5">
                    <a:lumMod val="60000"/>
                    <a:lumOff val="40000"/>
                  </a:schemeClr>
                </a:solidFill>
              </a:rPr>
              <a:t>Parental Involvement</a:t>
            </a:r>
          </a:p>
        </p:txBody>
      </p:sp>
      <p:sp>
        <p:nvSpPr>
          <p:cNvPr id="9" name="Text Placeholder 8"/>
          <p:cNvSpPr>
            <a:spLocks noGrp="1"/>
          </p:cNvSpPr>
          <p:nvPr>
            <p:ph type="body" sz="half" idx="17"/>
          </p:nvPr>
        </p:nvSpPr>
        <p:spPr/>
        <p:txBody>
          <a:bodyPr>
            <a:normAutofit/>
          </a:bodyPr>
          <a:lstStyle/>
          <a:p>
            <a:r>
              <a:rPr lang="en-US" sz="2000" dirty="0"/>
              <a:t>The parent will be assisting the child by recalling words that are on the call list. This will help the child learn beginning sounds and letter association with the pictures provided. </a:t>
            </a:r>
          </a:p>
        </p:txBody>
      </p:sp>
    </p:spTree>
    <p:extLst>
      <p:ext uri="{BB962C8B-B14F-4D97-AF65-F5344CB8AC3E}">
        <p14:creationId xmlns:p14="http://schemas.microsoft.com/office/powerpoint/2010/main" val="168103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BEHAVIORISM</a:t>
            </a:r>
          </a:p>
        </p:txBody>
      </p:sp>
      <p:sp>
        <p:nvSpPr>
          <p:cNvPr id="3" name="Text Placeholder 2"/>
          <p:cNvSpPr>
            <a:spLocks noGrp="1"/>
          </p:cNvSpPr>
          <p:nvPr>
            <p:ph type="body" idx="1"/>
          </p:nvPr>
        </p:nvSpPr>
        <p:spPr>
          <a:xfrm>
            <a:off x="1056101" y="2603500"/>
            <a:ext cx="4825157" cy="955546"/>
          </a:xfrm>
        </p:spPr>
        <p:txBody>
          <a:bodyPr>
            <a:noAutofit/>
          </a:bodyPr>
          <a:lstStyle/>
          <a:p>
            <a:r>
              <a:rPr lang="en-US" sz="2000" dirty="0">
                <a:solidFill>
                  <a:schemeClr val="accent5">
                    <a:lumMod val="60000"/>
                    <a:lumOff val="40000"/>
                  </a:schemeClr>
                </a:solidFill>
              </a:rPr>
              <a:t>Provide an explanation as to why this activity is an application of the </a:t>
            </a:r>
          </a:p>
          <a:p>
            <a:r>
              <a:rPr lang="en-US" sz="2000" dirty="0">
                <a:solidFill>
                  <a:schemeClr val="accent5">
                    <a:lumMod val="60000"/>
                    <a:lumOff val="40000"/>
                  </a:schemeClr>
                </a:solidFill>
              </a:rPr>
              <a:t>behaviorist learning theory.</a:t>
            </a:r>
          </a:p>
        </p:txBody>
      </p:sp>
      <p:sp>
        <p:nvSpPr>
          <p:cNvPr id="4" name="Content Placeholder 3"/>
          <p:cNvSpPr>
            <a:spLocks noGrp="1"/>
          </p:cNvSpPr>
          <p:nvPr>
            <p:ph sz="half" idx="2"/>
          </p:nvPr>
        </p:nvSpPr>
        <p:spPr>
          <a:xfrm>
            <a:off x="1154954" y="3583459"/>
            <a:ext cx="4825158" cy="2436342"/>
          </a:xfrm>
        </p:spPr>
        <p:txBody>
          <a:bodyPr/>
          <a:lstStyle/>
          <a:p>
            <a:r>
              <a:rPr lang="en-US" dirty="0"/>
              <a:t>This Bingo game is a stimulus / response activity. The learning is passive and engages the lower order thinking skills. </a:t>
            </a:r>
          </a:p>
          <a:p>
            <a:endParaRPr lang="en-US" dirty="0"/>
          </a:p>
        </p:txBody>
      </p:sp>
      <p:sp>
        <p:nvSpPr>
          <p:cNvPr id="5" name="Text Placeholder 4"/>
          <p:cNvSpPr>
            <a:spLocks noGrp="1"/>
          </p:cNvSpPr>
          <p:nvPr>
            <p:ph type="body" sz="quarter" idx="3"/>
          </p:nvPr>
        </p:nvSpPr>
        <p:spPr>
          <a:xfrm>
            <a:off x="6208712" y="2331308"/>
            <a:ext cx="5200693" cy="1252151"/>
          </a:xfrm>
        </p:spPr>
        <p:txBody>
          <a:bodyPr>
            <a:normAutofit lnSpcReduction="10000"/>
          </a:bodyPr>
          <a:lstStyle/>
          <a:p>
            <a:pPr>
              <a:lnSpc>
                <a:spcPct val="110000"/>
              </a:lnSpc>
              <a:spcBef>
                <a:spcPts val="0"/>
              </a:spcBef>
            </a:pPr>
            <a:r>
              <a:rPr lang="en-US" sz="1800" dirty="0">
                <a:solidFill>
                  <a:schemeClr val="accent5">
                    <a:lumMod val="60000"/>
                    <a:lumOff val="40000"/>
                  </a:schemeClr>
                </a:solidFill>
              </a:rPr>
              <a:t>Provide multiple reasons why this activity supports the SLO.</a:t>
            </a:r>
          </a:p>
          <a:p>
            <a:pPr>
              <a:lnSpc>
                <a:spcPct val="110000"/>
              </a:lnSpc>
              <a:spcBef>
                <a:spcPts val="0"/>
              </a:spcBef>
            </a:pPr>
            <a:r>
              <a:rPr lang="en-US" sz="1800" dirty="0">
                <a:solidFill>
                  <a:schemeClr val="accent5">
                    <a:lumMod val="60000"/>
                    <a:lumOff val="40000"/>
                  </a:schemeClr>
                </a:solidFill>
              </a:rPr>
              <a:t>How does this activity allow the student to master the content?</a:t>
            </a:r>
          </a:p>
        </p:txBody>
      </p:sp>
      <p:sp>
        <p:nvSpPr>
          <p:cNvPr id="6" name="Content Placeholder 5"/>
          <p:cNvSpPr>
            <a:spLocks noGrp="1"/>
          </p:cNvSpPr>
          <p:nvPr>
            <p:ph sz="quarter" idx="4"/>
          </p:nvPr>
        </p:nvSpPr>
        <p:spPr>
          <a:xfrm>
            <a:off x="6208712" y="3559046"/>
            <a:ext cx="4825159" cy="2460755"/>
          </a:xfrm>
        </p:spPr>
        <p:txBody>
          <a:bodyPr>
            <a:normAutofit fontScale="85000" lnSpcReduction="20000"/>
          </a:bodyPr>
          <a:lstStyle/>
          <a:p>
            <a:r>
              <a:rPr lang="en-US" dirty="0"/>
              <a:t>The learner will be conditioned to associate the phonetic sound with a letter symbol by playing the Bingo game. The phonetic sound will evoke the correct letter association. The learner will demonstrate the ability to match the letter to the sound and recall other words that are not included in the list. At this point the learner will have demonstrated a mastery the concept.</a:t>
            </a:r>
          </a:p>
          <a:p>
            <a:endParaRPr lang="en-US" dirty="0"/>
          </a:p>
        </p:txBody>
      </p:sp>
    </p:spTree>
    <p:extLst>
      <p:ext uri="{BB962C8B-B14F-4D97-AF65-F5344CB8AC3E}">
        <p14:creationId xmlns:p14="http://schemas.microsoft.com/office/powerpoint/2010/main" val="3100437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Call List</a:t>
            </a:r>
          </a:p>
        </p:txBody>
      </p:sp>
      <p:pic>
        <p:nvPicPr>
          <p:cNvPr id="6" name="Content Placeholder 5">
            <a:extLst>
              <a:ext uri="{FF2B5EF4-FFF2-40B4-BE49-F238E27FC236}">
                <a16:creationId xmlns:a16="http://schemas.microsoft.com/office/drawing/2014/main" id="{FF9F461C-9B0D-48BA-93B6-7FD4DF4B88A3}"/>
              </a:ext>
            </a:extLst>
          </p:cNvPr>
          <p:cNvPicPr>
            <a:picLocks noGrp="1" noChangeAspect="1"/>
          </p:cNvPicPr>
          <p:nvPr>
            <p:ph idx="1"/>
          </p:nvPr>
        </p:nvPicPr>
        <p:blipFill>
          <a:blip r:embed="rId2"/>
          <a:stretch>
            <a:fillRect/>
          </a:stretch>
        </p:blipFill>
        <p:spPr>
          <a:xfrm>
            <a:off x="5793298" y="2403559"/>
            <a:ext cx="5053067" cy="4074944"/>
          </a:xfrm>
          <a:prstGeom prst="rect">
            <a:avLst/>
          </a:prstGeom>
        </p:spPr>
      </p:pic>
      <p:pic>
        <p:nvPicPr>
          <p:cNvPr id="7" name="Picture 6">
            <a:extLst>
              <a:ext uri="{FF2B5EF4-FFF2-40B4-BE49-F238E27FC236}">
                <a16:creationId xmlns:a16="http://schemas.microsoft.com/office/drawing/2014/main" id="{ED0EBDCA-9257-47FF-9F85-1E870BFA8B08}"/>
              </a:ext>
            </a:extLst>
          </p:cNvPr>
          <p:cNvPicPr>
            <a:picLocks noChangeAspect="1"/>
          </p:cNvPicPr>
          <p:nvPr/>
        </p:nvPicPr>
        <p:blipFill>
          <a:blip r:embed="rId3"/>
          <a:stretch>
            <a:fillRect/>
          </a:stretch>
        </p:blipFill>
        <p:spPr>
          <a:xfrm>
            <a:off x="482615" y="2403559"/>
            <a:ext cx="5310683" cy="4074944"/>
          </a:xfrm>
          <a:prstGeom prst="rect">
            <a:avLst/>
          </a:prstGeom>
        </p:spPr>
      </p:pic>
    </p:spTree>
    <p:extLst>
      <p:ext uri="{BB962C8B-B14F-4D97-AF65-F5344CB8AC3E}">
        <p14:creationId xmlns:p14="http://schemas.microsoft.com/office/powerpoint/2010/main" val="220583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B6F097-9C90-46F2-8FC4-149013A08B1E}"/>
              </a:ext>
            </a:extLst>
          </p:cNvPr>
          <p:cNvPicPr>
            <a:picLocks noChangeAspect="1"/>
          </p:cNvPicPr>
          <p:nvPr/>
        </p:nvPicPr>
        <p:blipFill>
          <a:blip r:embed="rId2"/>
          <a:stretch>
            <a:fillRect/>
          </a:stretch>
        </p:blipFill>
        <p:spPr>
          <a:xfrm>
            <a:off x="4270275" y="742876"/>
            <a:ext cx="3651449" cy="5372247"/>
          </a:xfrm>
          <a:prstGeom prst="rect">
            <a:avLst/>
          </a:prstGeom>
        </p:spPr>
      </p:pic>
    </p:spTree>
    <p:extLst>
      <p:ext uri="{BB962C8B-B14F-4D97-AF65-F5344CB8AC3E}">
        <p14:creationId xmlns:p14="http://schemas.microsoft.com/office/powerpoint/2010/main" val="181136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Learning the ABC’S </a:t>
            </a:r>
          </a:p>
        </p:txBody>
      </p:sp>
      <p:pic>
        <p:nvPicPr>
          <p:cNvPr id="9" name="Content Placeholder 8">
            <a:extLst>
              <a:ext uri="{FF2B5EF4-FFF2-40B4-BE49-F238E27FC236}">
                <a16:creationId xmlns:a16="http://schemas.microsoft.com/office/drawing/2014/main" id="{C3C7ABF5-178D-4F66-9C50-BBAF42F08304}"/>
              </a:ext>
            </a:extLst>
          </p:cNvPr>
          <p:cNvPicPr>
            <a:picLocks noGrp="1" noChangeAspect="1"/>
          </p:cNvPicPr>
          <p:nvPr>
            <p:ph idx="1"/>
          </p:nvPr>
        </p:nvPicPr>
        <p:blipFill>
          <a:blip r:embed="rId2"/>
          <a:stretch>
            <a:fillRect/>
          </a:stretch>
        </p:blipFill>
        <p:spPr>
          <a:xfrm>
            <a:off x="145143" y="2293258"/>
            <a:ext cx="5558971" cy="3811514"/>
          </a:xfrm>
          <a:prstGeom prst="rect">
            <a:avLst/>
          </a:prstGeom>
        </p:spPr>
      </p:pic>
      <p:pic>
        <p:nvPicPr>
          <p:cNvPr id="10" name="Picture 9">
            <a:extLst>
              <a:ext uri="{FF2B5EF4-FFF2-40B4-BE49-F238E27FC236}">
                <a16:creationId xmlns:a16="http://schemas.microsoft.com/office/drawing/2014/main" id="{350960A6-0BCE-4232-B5C4-9B7A03933645}"/>
              </a:ext>
            </a:extLst>
          </p:cNvPr>
          <p:cNvPicPr>
            <a:picLocks noChangeAspect="1"/>
          </p:cNvPicPr>
          <p:nvPr/>
        </p:nvPicPr>
        <p:blipFill>
          <a:blip r:embed="rId3"/>
          <a:stretch>
            <a:fillRect/>
          </a:stretch>
        </p:blipFill>
        <p:spPr>
          <a:xfrm>
            <a:off x="5704114" y="2293258"/>
            <a:ext cx="6147287" cy="3811514"/>
          </a:xfrm>
          <a:prstGeom prst="rect">
            <a:avLst/>
          </a:prstGeom>
        </p:spPr>
      </p:pic>
    </p:spTree>
    <p:extLst>
      <p:ext uri="{BB962C8B-B14F-4D97-AF65-F5344CB8AC3E}">
        <p14:creationId xmlns:p14="http://schemas.microsoft.com/office/powerpoint/2010/main" val="682236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48D8-5E38-44BB-B101-94D6A49BE686}"/>
              </a:ext>
            </a:extLst>
          </p:cNvPr>
          <p:cNvSpPr>
            <a:spLocks noGrp="1"/>
          </p:cNvSpPr>
          <p:nvPr>
            <p:ph type="title"/>
          </p:nvPr>
        </p:nvSpPr>
        <p:spPr/>
        <p:txBody>
          <a:bodyPr/>
          <a:lstStyle/>
          <a:p>
            <a:r>
              <a:rPr lang="en-US" dirty="0"/>
              <a:t>Learning the ABC’S </a:t>
            </a:r>
          </a:p>
        </p:txBody>
      </p:sp>
      <p:pic>
        <p:nvPicPr>
          <p:cNvPr id="7" name="Picture 6">
            <a:extLst>
              <a:ext uri="{FF2B5EF4-FFF2-40B4-BE49-F238E27FC236}">
                <a16:creationId xmlns:a16="http://schemas.microsoft.com/office/drawing/2014/main" id="{7DC90DE0-D268-49D0-9F4E-B5603DD8DCC5}"/>
              </a:ext>
            </a:extLst>
          </p:cNvPr>
          <p:cNvPicPr>
            <a:picLocks noChangeAspect="1"/>
          </p:cNvPicPr>
          <p:nvPr/>
        </p:nvPicPr>
        <p:blipFill>
          <a:blip r:embed="rId2"/>
          <a:stretch>
            <a:fillRect/>
          </a:stretch>
        </p:blipFill>
        <p:spPr>
          <a:xfrm>
            <a:off x="318477" y="2272785"/>
            <a:ext cx="5777523" cy="4251385"/>
          </a:xfrm>
          <a:prstGeom prst="rect">
            <a:avLst/>
          </a:prstGeom>
        </p:spPr>
      </p:pic>
      <p:pic>
        <p:nvPicPr>
          <p:cNvPr id="8" name="Picture 7">
            <a:extLst>
              <a:ext uri="{FF2B5EF4-FFF2-40B4-BE49-F238E27FC236}">
                <a16:creationId xmlns:a16="http://schemas.microsoft.com/office/drawing/2014/main" id="{E8F92DCA-3559-49BC-A99A-D1043C9ADECE}"/>
              </a:ext>
            </a:extLst>
          </p:cNvPr>
          <p:cNvPicPr>
            <a:picLocks noChangeAspect="1"/>
          </p:cNvPicPr>
          <p:nvPr/>
        </p:nvPicPr>
        <p:blipFill>
          <a:blip r:embed="rId3"/>
          <a:stretch>
            <a:fillRect/>
          </a:stretch>
        </p:blipFill>
        <p:spPr>
          <a:xfrm>
            <a:off x="6052457" y="2272785"/>
            <a:ext cx="5560638" cy="4251385"/>
          </a:xfrm>
          <a:prstGeom prst="rect">
            <a:avLst/>
          </a:prstGeom>
        </p:spPr>
      </p:pic>
    </p:spTree>
    <p:extLst>
      <p:ext uri="{BB962C8B-B14F-4D97-AF65-F5344CB8AC3E}">
        <p14:creationId xmlns:p14="http://schemas.microsoft.com/office/powerpoint/2010/main" val="1926400721"/>
      </p:ext>
    </p:extLst>
  </p:cSld>
  <p:clrMapOvr>
    <a:masterClrMapping/>
  </p:clrMapOvr>
</p:sld>
</file>

<file path=ppt/theme/theme1.xml><?xml version="1.0" encoding="utf-8"?>
<a:theme xmlns:a="http://schemas.openxmlformats.org/drawingml/2006/main" name="Berli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TM04033917[[fn=Berlin]]</Template>
  <TotalTime>3393</TotalTime>
  <Words>333</Words>
  <Application>Microsoft Office PowerPoint</Application>
  <PresentationFormat>Widescreen</PresentationFormat>
  <Paragraphs>51</Paragraphs>
  <Slides>32</Slides>
  <Notes>0</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Trebuchet MS</vt:lpstr>
      <vt:lpstr>Berlin</vt:lpstr>
      <vt:lpstr>  Learning the Alphabet   EDU250-Pod 3 Online Fall/2018 </vt:lpstr>
      <vt:lpstr>Student Learning Objective</vt:lpstr>
      <vt:lpstr>Assessment</vt:lpstr>
      <vt:lpstr>Extension</vt:lpstr>
      <vt:lpstr>BEHAVIORISM</vt:lpstr>
      <vt:lpstr>Call List</vt:lpstr>
      <vt:lpstr>PowerPoint Presentation</vt:lpstr>
      <vt:lpstr>Learning the ABC’S </vt:lpstr>
      <vt:lpstr>Learning the ABC’S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POD 3 ZoomSession-Bingo</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EDU250-Pod 3</dc:title>
  <dc:creator>Sandhar Agency</dc:creator>
  <cp:lastModifiedBy>Avaince Hines</cp:lastModifiedBy>
  <cp:revision>31</cp:revision>
  <dcterms:created xsi:type="dcterms:W3CDTF">2018-10-14T16:54:24Z</dcterms:created>
  <dcterms:modified xsi:type="dcterms:W3CDTF">2018-10-17T14:41:39Z</dcterms:modified>
</cp:coreProperties>
</file>